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9" r:id="rId2"/>
    <p:sldId id="265" r:id="rId3"/>
    <p:sldId id="266" r:id="rId4"/>
    <p:sldId id="267" r:id="rId5"/>
    <p:sldId id="268" r:id="rId6"/>
    <p:sldId id="269" r:id="rId7"/>
    <p:sldId id="262" r:id="rId8"/>
    <p:sldId id="256" r:id="rId9"/>
    <p:sldId id="261" r:id="rId10"/>
    <p:sldId id="257" r:id="rId11"/>
    <p:sldId id="263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2B51"/>
    <a:srgbClr val="DBE3F3"/>
    <a:srgbClr val="60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55"/>
    <p:restoredTop sz="78231"/>
  </p:normalViewPr>
  <p:slideViewPr>
    <p:cSldViewPr snapToGrid="0">
      <p:cViewPr varScale="1">
        <p:scale>
          <a:sx n="59" d="100"/>
          <a:sy n="59" d="100"/>
        </p:scale>
        <p:origin x="13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E02A85-AF0A-EA4C-A2F9-EF1F3543952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2A7D39-C794-114E-AA88-F4CA1296714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90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2A7D39-C794-114E-AA88-F4CA129671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59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2A7D39-C794-114E-AA88-F4CA129671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20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2A7D39-C794-114E-AA88-F4CA1296714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400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2A7D39-C794-114E-AA88-F4CA1296714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50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2A7D39-C794-114E-AA88-F4CA1296714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52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2A7D39-C794-114E-AA88-F4CA129671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71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2A7D39-C794-114E-AA88-F4CA129671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54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2A7D39-C794-114E-AA88-F4CA1296714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23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2A7D39-C794-114E-AA88-F4CA129671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04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2A7D39-C794-114E-AA88-F4CA129671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3151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2A7D39-C794-114E-AA88-F4CA1296714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8400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2A7D39-C794-114E-AA88-F4CA129671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915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C3A87-4983-5CEF-6D41-4BCF4D5BE1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AE82BC-833A-CDAC-FE7D-4522E63DA1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836094-1AC2-F803-93AE-67152BCA6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FBF88-CE82-7944-83A2-AB333190466E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A6676-3074-6968-1CDC-E4E32C0CB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A6A5B-5E17-3C24-9B0D-88552E641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44B70-F2C3-2E4D-8125-F7E9D429B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379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8FBE-4938-8D5B-9D33-56A85D678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74539-D677-01B4-250E-CCDEA24A6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43B22-C2D2-0370-30C8-608A20191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FBF88-CE82-7944-83A2-AB333190466E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35FBF-93F5-DAEA-D950-B6701F9E6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7CF00-19EB-3E47-A1DD-EC3874B5C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44B70-F2C3-2E4D-8125-F7E9D429B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266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0CF91-BD53-8C88-F563-9B632F474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16BBE-9C91-B2CD-7553-4AAE9639D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603A8-F0AB-C037-CC83-5A9757A8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FBF88-CE82-7944-83A2-AB333190466E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C564F-775B-EC21-E404-004C82840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265FE-601A-56E6-F018-2A03A1CAB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44B70-F2C3-2E4D-8125-F7E9D429B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918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EB226-0BF0-B992-4BE2-BFDF29AD3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C136A-FFB0-D2AE-15A6-93C21EFDDF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455654-85A5-04A0-AD52-8C4A2943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FD188-8885-C975-04F2-8F1317959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FBF88-CE82-7944-83A2-AB333190466E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89BE50-8A60-DF1F-1297-8101D3B0F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B9D8AE-AC2C-96CB-22CC-AB828F118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44B70-F2C3-2E4D-8125-F7E9D429B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31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B9AAE-15FD-5EDF-E12C-E85214F58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FCE08-C525-97F4-AE03-82921EA29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0356A-903E-0877-A10B-FECDC5F73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0B857C-8D6F-9838-780B-AE20C7E2A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AFC1E5-B504-2162-1ADB-A988B68BD4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234CE-8A25-9100-5BFC-9DC98FC5B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FBF88-CE82-7944-83A2-AB333190466E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1F29AB-177A-53CF-35D6-56CBE413A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9F2D16-9B3E-E0A4-0981-95E926709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44B70-F2C3-2E4D-8125-F7E9D429B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81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D41CE-C26E-BD0F-17CF-F9B7B7A60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2DED8A-73CB-8A4F-0C61-A97473E6A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FBF88-CE82-7944-83A2-AB333190466E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4AF54-CF09-4D83-C0B3-9C1481AE8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4D6B9-489C-8B96-4D51-4B71A4982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44B70-F2C3-2E4D-8125-F7E9D429B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51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FDDDCC-6CF3-BE89-8545-41043E0B0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FBF88-CE82-7944-83A2-AB333190466E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91D5AD-A84A-CD8A-9478-6BEAB9D23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73B84-8F1C-3514-9AB1-9E0BD8087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44B70-F2C3-2E4D-8125-F7E9D429B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65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5C8F-A655-93AC-87C2-860108CF5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AB80E-8578-BAA2-A9FF-ECAF2C504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2172B-88F2-5DF7-8660-578DA673D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05A063-1AE1-4372-8B1F-485E42484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FBF88-CE82-7944-83A2-AB333190466E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242C29-1B5F-DF46-DB90-F772D6364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DA72A8-BC13-5626-E47D-0BE11E08F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44B70-F2C3-2E4D-8125-F7E9D429B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23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57814-2928-9802-BB52-29A94B35E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02644C-E2AB-4FCE-2695-2419AFDAEE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C1BA5-1E82-8B3D-696B-22D1FB4CD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1BCA7-E6F5-DE56-29AA-9607EDF0A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FBF88-CE82-7944-83A2-AB333190466E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0348FF-F76B-7C27-168B-59B723E3B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CA644-9AF7-21AF-FEE8-2654E719C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44B70-F2C3-2E4D-8125-F7E9D429B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41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7E7FA-763F-8AE8-D8D8-AD5D061D3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2A003-C09B-100C-EDBD-51BD68EB39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9532F-CCF3-474B-EEED-89E130EC9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FBF88-CE82-7944-83A2-AB333190466E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3C6A2-3E0F-C6D4-5C19-DC9748011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14505-B16B-3777-9C57-8E560EC6C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44B70-F2C3-2E4D-8125-F7E9D429B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97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5B0488-DD1F-1B22-F82A-4BEA3F1BFF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2B31E4-B83A-EDBD-8EF8-7984D3676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23741-7C45-71ED-0F85-257395E18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FBF88-CE82-7944-83A2-AB333190466E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A971A-72A7-7859-09C8-6B13B3125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A3A62-F2EF-885F-CCD8-F8430424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44B70-F2C3-2E4D-8125-F7E9D429B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453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23736B-5CB9-A19D-4FED-F06D43857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0FC2C-10AC-DCF2-CF20-0A28CA565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759D2-AC30-AAE0-7608-E2E3FA1BC9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FBF88-CE82-7944-83A2-AB333190466E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FF6A1-2DCB-505A-4E0D-E8C8F7BCB0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60AC7-561D-2529-B147-6DEE61279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44B70-F2C3-2E4D-8125-F7E9D429B35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533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File:Logo_of_YouTube_(2015-2017).svg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mal Nebez Foundation (@JNebzFoundation) / X">
            <a:extLst>
              <a:ext uri="{FF2B5EF4-FFF2-40B4-BE49-F238E27FC236}">
                <a16:creationId xmlns:a16="http://schemas.microsoft.com/office/drawing/2014/main" id="{60DEB23C-5A3F-87C8-6CD3-52000EFA4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52" y="0"/>
            <a:ext cx="1980096" cy="19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866EAE-8A11-6D0B-A01D-7CE41D4C8856}"/>
              </a:ext>
            </a:extLst>
          </p:cNvPr>
          <p:cNvSpPr txBox="1"/>
          <p:nvPr/>
        </p:nvSpPr>
        <p:spPr>
          <a:xfrm>
            <a:off x="2214164" y="3221447"/>
            <a:ext cx="7763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sêmînarên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dezgeha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Jemal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Cemal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Nebez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37B0E5-F661-04BE-060D-8B1C7B137F63}"/>
              </a:ext>
            </a:extLst>
          </p:cNvPr>
          <p:cNvSpPr txBox="1"/>
          <p:nvPr/>
        </p:nvSpPr>
        <p:spPr>
          <a:xfrm>
            <a:off x="2766877" y="2135185"/>
            <a:ext cx="66582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Jemal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Nebez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Foundation Scientific Seminars Project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70CE12-7AFC-9EFE-9DB1-230AD9B1EE13}"/>
              </a:ext>
            </a:extLst>
          </p:cNvPr>
          <p:cNvSpPr txBox="1"/>
          <p:nvPr/>
        </p:nvSpPr>
        <p:spPr>
          <a:xfrm>
            <a:off x="3451407" y="2678316"/>
            <a:ext cx="5289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u-Arab-IQ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پرۆژەی سێمینارە زانستییەکانی دەزگای جەمال نەبەز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675A28-D3A4-311D-F65A-2B24140966C8}"/>
              </a:ext>
            </a:extLst>
          </p:cNvPr>
          <p:cNvSpPr txBox="1"/>
          <p:nvPr/>
        </p:nvSpPr>
        <p:spPr>
          <a:xfrm>
            <a:off x="5459542" y="6357769"/>
            <a:ext cx="1272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914400" rtl="1" eaLnBrk="1" latinLnBrk="0" hangingPunct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Feb 4, 2024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4ACDAE-7FDC-F11B-724B-8817DC266576}"/>
              </a:ext>
            </a:extLst>
          </p:cNvPr>
          <p:cNvSpPr txBox="1"/>
          <p:nvPr/>
        </p:nvSpPr>
        <p:spPr>
          <a:xfrm>
            <a:off x="5337585" y="5988437"/>
            <a:ext cx="1552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Rahmanî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Jemal Nebez Stiftung – Honorarprofessor – Jemal Nebez Stiftung | LinkedIn">
            <a:extLst>
              <a:ext uri="{FF2B5EF4-FFF2-40B4-BE49-F238E27FC236}">
                <a16:creationId xmlns:a16="http://schemas.microsoft.com/office/drawing/2014/main" id="{8EEBA1A3-10DA-D15B-9472-3626B45A8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477" y="3811306"/>
            <a:ext cx="8067038" cy="200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98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43FFB8D-C07F-5B82-92B3-427A23D3663B}"/>
              </a:ext>
            </a:extLst>
          </p:cNvPr>
          <p:cNvSpPr/>
          <p:nvPr/>
        </p:nvSpPr>
        <p:spPr>
          <a:xfrm>
            <a:off x="801368" y="2980290"/>
            <a:ext cx="10589264" cy="4616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2" descr="Jemal Nebez Foundation (@JNebzFoundation) / X">
            <a:extLst>
              <a:ext uri="{FF2B5EF4-FFF2-40B4-BE49-F238E27FC236}">
                <a16:creationId xmlns:a16="http://schemas.microsoft.com/office/drawing/2014/main" id="{8B0E2FB1-59B8-CD64-AD29-7D3349C74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52" y="0"/>
            <a:ext cx="1980096" cy="19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F7A102-A813-2C23-7D30-2DA76F6B40F2}"/>
              </a:ext>
            </a:extLst>
          </p:cNvPr>
          <p:cNvSpPr txBox="1"/>
          <p:nvPr/>
        </p:nvSpPr>
        <p:spPr>
          <a:xfrm>
            <a:off x="1908723" y="2316428"/>
            <a:ext cx="7672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Objectives / </a:t>
            </a:r>
            <a:r>
              <a:rPr lang="ku-Arab-IQ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ئامانجەکانی پڕۆژە</a:t>
            </a:r>
            <a:r>
              <a:rPr lang="en-US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Armancên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127DD5-4B60-9780-9B4D-67040173D232}"/>
              </a:ext>
            </a:extLst>
          </p:cNvPr>
          <p:cNvSpPr txBox="1"/>
          <p:nvPr/>
        </p:nvSpPr>
        <p:spPr>
          <a:xfrm>
            <a:off x="801368" y="3057235"/>
            <a:ext cx="105892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 </a:t>
            </a:r>
            <a:r>
              <a:rPr lang="en-US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 /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Çêkirina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latformeke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anistî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erbixwe</a:t>
            </a: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دامەزراندنی سەکۆیەکی سەربەخۆی زانستی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an Independent Scientific Platform /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72AE3A-04C2-7302-639B-92A35AE7B3EF}"/>
              </a:ext>
            </a:extLst>
          </p:cNvPr>
          <p:cNvSpPr txBox="1"/>
          <p:nvPr/>
        </p:nvSpPr>
        <p:spPr>
          <a:xfrm>
            <a:off x="801368" y="3538576"/>
            <a:ext cx="109046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Pêşxistina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Kurdnasî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Kurdistannasî</a:t>
            </a:r>
            <a:r>
              <a:rPr lang="ku-Arab-IQ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ku-Arab-IQ" sz="14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پەرەپێدان بە کوردناسی و کوردستان-ناسی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Kurdology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Kurdistan Studies /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2D17FE-2F17-5515-3DC4-5B7D523B3DCF}"/>
              </a:ext>
            </a:extLst>
          </p:cNvPr>
          <p:cNvSpPr txBox="1"/>
          <p:nvPr/>
        </p:nvSpPr>
        <p:spPr>
          <a:xfrm>
            <a:off x="801368" y="3902537"/>
            <a:ext cx="1058926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Scientific Cooperation Between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Nebez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Foundation Scientific Commission and Other Scientific Institutions </a:t>
            </a:r>
          </a:p>
          <a:p>
            <a:pPr algn="r">
              <a:lnSpc>
                <a:spcPct val="125000"/>
              </a:lnSpc>
            </a:pP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هاوکاری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لە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نیوان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کۆمیسیۆنی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دەزگەی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جەمال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نەبەز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و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دەزگە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زانستییەکانی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تر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Hevkariya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Navbera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Komîsyona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Dezgeha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Cemal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Nebez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û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Saziyên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D084E5-0DCD-B786-773A-D5CC1F502A61}"/>
              </a:ext>
            </a:extLst>
          </p:cNvPr>
          <p:cNvSpPr txBox="1"/>
          <p:nvPr/>
        </p:nvSpPr>
        <p:spPr>
          <a:xfrm>
            <a:off x="801368" y="4829403"/>
            <a:ext cx="10589265" cy="87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 Communication Between the Community and Experts </a:t>
            </a:r>
          </a:p>
          <a:p>
            <a:pPr algn="r">
              <a:lnSpc>
                <a:spcPct val="125000"/>
              </a:lnSpc>
            </a:pP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خۆشکردنی بەستێن بۆ پەیوەندی لە نێوان کۆمەڵگا و پسپۆڕان</a:t>
            </a:r>
            <a:r>
              <a:rPr lang="en-US" sz="14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Hêsankiriya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Têkiliya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Navbera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Civak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Pisporan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B2B64B-3305-62CF-BF6A-ACDA5609258F}"/>
              </a:ext>
            </a:extLst>
          </p:cNvPr>
          <p:cNvSpPr txBox="1"/>
          <p:nvPr/>
        </p:nvSpPr>
        <p:spPr>
          <a:xfrm>
            <a:off x="801368" y="5756269"/>
            <a:ext cx="10589265" cy="87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Holding Panels and Special Conferences on Important Topics in Our Community </a:t>
            </a:r>
          </a:p>
          <a:p>
            <a:pPr algn="r">
              <a:lnSpc>
                <a:spcPct val="125000"/>
              </a:lnSpc>
            </a:pP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بەڕێوەبردنی پانێل و کۆنفرانسی تایبەت لەسەر مژارگەلی گرنگی کۆمەڵگەکەمان</a:t>
            </a:r>
            <a:endParaRPr lang="en-US" sz="1400" dirty="0">
              <a:effectLst/>
              <a:latin typeface="Unikurd Goran" panose="020B0604030504040204" pitchFamily="34" charset="-78"/>
              <a:ea typeface="Calibri" panose="020F0502020204030204" pitchFamily="34" charset="0"/>
              <a:cs typeface="Unikurd Goran" panose="020B0604030504040204" pitchFamily="34" charset="-78"/>
            </a:endParaRP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Lidarxistina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Panel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Konferansên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Taybet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 Ser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Mijarên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Girîng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Civaka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</a:t>
            </a:r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02CBE1EF-7C41-78A6-E1BD-15564451E8E0}"/>
              </a:ext>
            </a:extLst>
          </p:cNvPr>
          <p:cNvSpPr/>
          <p:nvPr/>
        </p:nvSpPr>
        <p:spPr>
          <a:xfrm>
            <a:off x="215660" y="3122762"/>
            <a:ext cx="491706" cy="181155"/>
          </a:xfrm>
          <a:prstGeom prst="rightArrow">
            <a:avLst/>
          </a:prstGeom>
          <a:solidFill>
            <a:srgbClr val="DBE3F3"/>
          </a:solidFill>
          <a:ln>
            <a:solidFill>
              <a:srgbClr val="172B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438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89C5C5-AE62-8390-E77B-2024A2FEC0D4}"/>
              </a:ext>
            </a:extLst>
          </p:cNvPr>
          <p:cNvSpPr/>
          <p:nvPr/>
        </p:nvSpPr>
        <p:spPr>
          <a:xfrm>
            <a:off x="801367" y="3461631"/>
            <a:ext cx="10589264" cy="4616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2" descr="Jemal Nebez Foundation (@JNebzFoundation) / X">
            <a:extLst>
              <a:ext uri="{FF2B5EF4-FFF2-40B4-BE49-F238E27FC236}">
                <a16:creationId xmlns:a16="http://schemas.microsoft.com/office/drawing/2014/main" id="{8B0E2FB1-59B8-CD64-AD29-7D3349C74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52" y="0"/>
            <a:ext cx="1980096" cy="19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F7A102-A813-2C23-7D30-2DA76F6B40F2}"/>
              </a:ext>
            </a:extLst>
          </p:cNvPr>
          <p:cNvSpPr txBox="1"/>
          <p:nvPr/>
        </p:nvSpPr>
        <p:spPr>
          <a:xfrm>
            <a:off x="2366010" y="2286788"/>
            <a:ext cx="7684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Objectives / </a:t>
            </a:r>
            <a:r>
              <a:rPr lang="ku-Arab-IQ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ئامانجەکانی پڕۆژە</a:t>
            </a:r>
            <a:r>
              <a:rPr lang="en-US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Armancên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DC73E2B7-5BF4-B911-98E2-6700EE538BED}"/>
              </a:ext>
            </a:extLst>
          </p:cNvPr>
          <p:cNvSpPr/>
          <p:nvPr/>
        </p:nvSpPr>
        <p:spPr>
          <a:xfrm>
            <a:off x="215660" y="3601886"/>
            <a:ext cx="491706" cy="181155"/>
          </a:xfrm>
          <a:prstGeom prst="rightArrow">
            <a:avLst/>
          </a:prstGeom>
          <a:solidFill>
            <a:srgbClr val="DBE3F3"/>
          </a:solidFill>
          <a:ln>
            <a:solidFill>
              <a:srgbClr val="172B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B5A231-80BD-0626-6780-650793EF258E}"/>
              </a:ext>
            </a:extLst>
          </p:cNvPr>
          <p:cNvSpPr txBox="1"/>
          <p:nvPr/>
        </p:nvSpPr>
        <p:spPr>
          <a:xfrm>
            <a:off x="801368" y="3057235"/>
            <a:ext cx="105892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 </a:t>
            </a:r>
            <a:r>
              <a:rPr lang="en-US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 /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Çêkirina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latformeke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anistî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erbixwe</a:t>
            </a: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دامەزراندنی سەکۆیەکی سەربەخۆی زانستی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an Independent Scientific Platform /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57023B-6418-4A22-9B87-CF801899C10B}"/>
              </a:ext>
            </a:extLst>
          </p:cNvPr>
          <p:cNvSpPr txBox="1"/>
          <p:nvPr/>
        </p:nvSpPr>
        <p:spPr>
          <a:xfrm>
            <a:off x="801368" y="3538576"/>
            <a:ext cx="105892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Pêşxistina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Kurdnasî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Kurdistannasî</a:t>
            </a:r>
            <a:r>
              <a:rPr lang="ku-Arab-IQ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ku-Arab-IQ" sz="14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پەرەپێدان بە کوردناسی و کوردستان-ناسی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Kurdology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Kurdistan Studies /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795039-23CE-38ED-97B6-69E9193AD046}"/>
              </a:ext>
            </a:extLst>
          </p:cNvPr>
          <p:cNvSpPr txBox="1"/>
          <p:nvPr/>
        </p:nvSpPr>
        <p:spPr>
          <a:xfrm>
            <a:off x="801368" y="3902537"/>
            <a:ext cx="10589265" cy="87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Scientific Cooperation Between Jemal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Nebez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Foundation Scientific Commission and Other Scientific Institutions </a:t>
            </a:r>
          </a:p>
          <a:p>
            <a:pPr algn="r">
              <a:lnSpc>
                <a:spcPct val="125000"/>
              </a:lnSpc>
            </a:pP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هاوکاری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لە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نیوان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کۆمیسیۆنی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دەزگەی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جەمال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نەبەز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و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دەزگە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زانستییەکانی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تر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Hevkariya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Navbera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Komîsyona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Dezgeha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Cemal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Nabaz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Saziyên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9A994C-5AA2-0CDA-5CA8-8259430273B0}"/>
              </a:ext>
            </a:extLst>
          </p:cNvPr>
          <p:cNvSpPr txBox="1"/>
          <p:nvPr/>
        </p:nvSpPr>
        <p:spPr>
          <a:xfrm>
            <a:off x="801368" y="4829403"/>
            <a:ext cx="10589265" cy="87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 Communication Between the Community and Experts </a:t>
            </a:r>
          </a:p>
          <a:p>
            <a:pPr algn="r">
              <a:lnSpc>
                <a:spcPct val="125000"/>
              </a:lnSpc>
            </a:pP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خۆشکردنی بەستێن بۆ پەیوەندی لە نێوان کۆمەڵگا و پسپۆڕان</a:t>
            </a:r>
            <a:r>
              <a:rPr lang="en-US" sz="14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Hêsankiriya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Têkiliya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Navbera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Civak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Pisporan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02C974-E615-7DFB-E1D1-3F63855E04CD}"/>
              </a:ext>
            </a:extLst>
          </p:cNvPr>
          <p:cNvSpPr txBox="1"/>
          <p:nvPr/>
        </p:nvSpPr>
        <p:spPr>
          <a:xfrm>
            <a:off x="801368" y="5756269"/>
            <a:ext cx="10589265" cy="87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Holding Panels and Special Conferences on Important Topics in Our Community </a:t>
            </a:r>
          </a:p>
          <a:p>
            <a:pPr algn="r">
              <a:lnSpc>
                <a:spcPct val="125000"/>
              </a:lnSpc>
            </a:pP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بەڕێوەبردنی پانێل و کۆنفرانسی تایبەت لەسەر مژارگەلی گرنگی کۆمەڵگەکەمان</a:t>
            </a:r>
            <a:endParaRPr lang="en-US" sz="1400" dirty="0">
              <a:effectLst/>
              <a:latin typeface="Unikurd Goran" panose="020B0604030504040204" pitchFamily="34" charset="-78"/>
              <a:ea typeface="Calibri" panose="020F0502020204030204" pitchFamily="34" charset="0"/>
              <a:cs typeface="Unikurd Goran" panose="020B0604030504040204" pitchFamily="34" charset="-78"/>
            </a:endParaRP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Lidarxistina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Panel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Konferansên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Taybet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 Ser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Mijarên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Girîng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Civaka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</a:t>
            </a:r>
          </a:p>
        </p:txBody>
      </p:sp>
    </p:spTree>
    <p:extLst>
      <p:ext uri="{BB962C8B-B14F-4D97-AF65-F5344CB8AC3E}">
        <p14:creationId xmlns:p14="http://schemas.microsoft.com/office/powerpoint/2010/main" val="2548817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CB5467-A323-1F6C-EAA6-108A6ADF757A}"/>
              </a:ext>
            </a:extLst>
          </p:cNvPr>
          <p:cNvSpPr/>
          <p:nvPr/>
        </p:nvSpPr>
        <p:spPr>
          <a:xfrm>
            <a:off x="801368" y="3872294"/>
            <a:ext cx="10589264" cy="9311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2" descr="Jemal Nebez Foundation (@JNebzFoundation) / X">
            <a:extLst>
              <a:ext uri="{FF2B5EF4-FFF2-40B4-BE49-F238E27FC236}">
                <a16:creationId xmlns:a16="http://schemas.microsoft.com/office/drawing/2014/main" id="{8B0E2FB1-59B8-CD64-AD29-7D3349C74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52" y="0"/>
            <a:ext cx="1980096" cy="19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F7A102-A813-2C23-7D30-2DA76F6B40F2}"/>
              </a:ext>
            </a:extLst>
          </p:cNvPr>
          <p:cNvSpPr txBox="1"/>
          <p:nvPr/>
        </p:nvSpPr>
        <p:spPr>
          <a:xfrm>
            <a:off x="2417205" y="2287833"/>
            <a:ext cx="7672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Objectives / </a:t>
            </a:r>
            <a:r>
              <a:rPr lang="ku-Arab-IQ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ئامانجەکانی پڕۆژە</a:t>
            </a:r>
            <a:r>
              <a:rPr lang="en-US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Armancên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739CC47C-DD40-3B22-EA3D-119B0A9D71E0}"/>
              </a:ext>
            </a:extLst>
          </p:cNvPr>
          <p:cNvSpPr/>
          <p:nvPr/>
        </p:nvSpPr>
        <p:spPr>
          <a:xfrm>
            <a:off x="215660" y="3984919"/>
            <a:ext cx="491706" cy="181155"/>
          </a:xfrm>
          <a:prstGeom prst="rightArrow">
            <a:avLst/>
          </a:prstGeom>
          <a:solidFill>
            <a:srgbClr val="DBE3F3"/>
          </a:solidFill>
          <a:ln>
            <a:solidFill>
              <a:srgbClr val="172B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290F2A-CC0F-ACB1-C807-1CE1856E4307}"/>
              </a:ext>
            </a:extLst>
          </p:cNvPr>
          <p:cNvSpPr txBox="1"/>
          <p:nvPr/>
        </p:nvSpPr>
        <p:spPr>
          <a:xfrm>
            <a:off x="801368" y="3057235"/>
            <a:ext cx="105892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 </a:t>
            </a:r>
            <a:r>
              <a:rPr lang="en-US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 /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Çêkirina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latformeke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anistî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erbixwe</a:t>
            </a: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دامەزراندنی سەکۆیەکی سەربەخۆی زانستی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an Independent Scientific Platform 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67BB2C-BE80-EFA7-2B0B-4AEE7BFD254D}"/>
              </a:ext>
            </a:extLst>
          </p:cNvPr>
          <p:cNvSpPr txBox="1"/>
          <p:nvPr/>
        </p:nvSpPr>
        <p:spPr>
          <a:xfrm>
            <a:off x="801368" y="3538576"/>
            <a:ext cx="109046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Pêşxistina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Kurdnasî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Kurdistannasî</a:t>
            </a:r>
            <a:r>
              <a:rPr lang="ku-Arab-IQ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ku-Arab-IQ" sz="14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پەرەپێدان بە کوردناسی و کوردستان-ناسی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Kurdology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Kurdistan Studies /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D97B6D-E62C-7A8C-2504-9154F192248D}"/>
              </a:ext>
            </a:extLst>
          </p:cNvPr>
          <p:cNvSpPr txBox="1"/>
          <p:nvPr/>
        </p:nvSpPr>
        <p:spPr>
          <a:xfrm>
            <a:off x="801368" y="3902537"/>
            <a:ext cx="10589265" cy="87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Scientific Cooperation Between Jemal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Nebez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Foundation Scientific Commission and Other Scientific Institutions </a:t>
            </a:r>
          </a:p>
          <a:p>
            <a:pPr algn="r">
              <a:lnSpc>
                <a:spcPct val="125000"/>
              </a:lnSpc>
            </a:pP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هاوکاری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لە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نیوان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کۆمیسیۆنی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دەزگەی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جەمال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نەبەز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و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دەزگە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زانستییەکانی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تر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Hevkariya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Navbera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Komîsyona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Dezgeha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Cemal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Nabaz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Saziyên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E61B39-F3F9-85AF-EFFA-EC85C8AB436A}"/>
              </a:ext>
            </a:extLst>
          </p:cNvPr>
          <p:cNvSpPr txBox="1"/>
          <p:nvPr/>
        </p:nvSpPr>
        <p:spPr>
          <a:xfrm>
            <a:off x="801368" y="4829403"/>
            <a:ext cx="10589265" cy="87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 Communication Between the Community and Experts </a:t>
            </a:r>
          </a:p>
          <a:p>
            <a:pPr algn="r">
              <a:lnSpc>
                <a:spcPct val="125000"/>
              </a:lnSpc>
            </a:pP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خۆشکردنی بەستێن بۆ پەیوەندی لە نێوان کۆمەڵگا و پسپۆڕان</a:t>
            </a:r>
            <a:r>
              <a:rPr lang="en-US" sz="14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Hêsankiriya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Têkiliya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Navbera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Civak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Pisporan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ACD799-F310-14FC-7FBC-090188496EFD}"/>
              </a:ext>
            </a:extLst>
          </p:cNvPr>
          <p:cNvSpPr txBox="1"/>
          <p:nvPr/>
        </p:nvSpPr>
        <p:spPr>
          <a:xfrm>
            <a:off x="801368" y="5756269"/>
            <a:ext cx="10589265" cy="87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Holding Panels and Special Conferences on Important Topics in Our Community </a:t>
            </a:r>
          </a:p>
          <a:p>
            <a:pPr algn="r">
              <a:lnSpc>
                <a:spcPct val="125000"/>
              </a:lnSpc>
            </a:pP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بەڕێوەبردنی پانێل و کۆنفرانسی تایبەت لەسەر مژارگەلی گرنگی کۆمەڵگەکەمان</a:t>
            </a:r>
            <a:endParaRPr lang="en-US" sz="1400" dirty="0">
              <a:effectLst/>
              <a:latin typeface="Unikurd Goran" panose="020B0604030504040204" pitchFamily="34" charset="-78"/>
              <a:ea typeface="Calibri" panose="020F0502020204030204" pitchFamily="34" charset="0"/>
              <a:cs typeface="Unikurd Goran" panose="020B0604030504040204" pitchFamily="34" charset="-78"/>
            </a:endParaRP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Lidarxistina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Panel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Konferansên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Taybet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 Ser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Mijarên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Girîng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Civaka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</a:t>
            </a:r>
          </a:p>
        </p:txBody>
      </p:sp>
    </p:spTree>
    <p:extLst>
      <p:ext uri="{BB962C8B-B14F-4D97-AF65-F5344CB8AC3E}">
        <p14:creationId xmlns:p14="http://schemas.microsoft.com/office/powerpoint/2010/main" val="3973674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C41C2BD-54BB-4123-47B8-F26C18A0A017}"/>
              </a:ext>
            </a:extLst>
          </p:cNvPr>
          <p:cNvSpPr/>
          <p:nvPr/>
        </p:nvSpPr>
        <p:spPr>
          <a:xfrm>
            <a:off x="801367" y="4825102"/>
            <a:ext cx="10589264" cy="9311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2" descr="Jemal Nebez Foundation (@JNebzFoundation) / X">
            <a:extLst>
              <a:ext uri="{FF2B5EF4-FFF2-40B4-BE49-F238E27FC236}">
                <a16:creationId xmlns:a16="http://schemas.microsoft.com/office/drawing/2014/main" id="{8B0E2FB1-59B8-CD64-AD29-7D3349C74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52" y="0"/>
            <a:ext cx="1980096" cy="19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F7A102-A813-2C23-7D30-2DA76F6B40F2}"/>
              </a:ext>
            </a:extLst>
          </p:cNvPr>
          <p:cNvSpPr txBox="1"/>
          <p:nvPr/>
        </p:nvSpPr>
        <p:spPr>
          <a:xfrm>
            <a:off x="2259500" y="2201928"/>
            <a:ext cx="7672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Objectives / </a:t>
            </a:r>
            <a:r>
              <a:rPr lang="ku-Arab-IQ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ئامانجەکانی پڕۆژە</a:t>
            </a:r>
            <a:r>
              <a:rPr lang="en-US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Armancên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A1925692-4608-E8B0-9DF6-30CAFDC8E133}"/>
              </a:ext>
            </a:extLst>
          </p:cNvPr>
          <p:cNvSpPr/>
          <p:nvPr/>
        </p:nvSpPr>
        <p:spPr>
          <a:xfrm>
            <a:off x="215660" y="4922322"/>
            <a:ext cx="491706" cy="181155"/>
          </a:xfrm>
          <a:prstGeom prst="rightArrow">
            <a:avLst/>
          </a:prstGeom>
          <a:solidFill>
            <a:srgbClr val="DBE3F3"/>
          </a:solidFill>
          <a:ln>
            <a:solidFill>
              <a:srgbClr val="172B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7A2A9C-62B6-5186-6A1E-C60079CAD06D}"/>
              </a:ext>
            </a:extLst>
          </p:cNvPr>
          <p:cNvSpPr txBox="1"/>
          <p:nvPr/>
        </p:nvSpPr>
        <p:spPr>
          <a:xfrm>
            <a:off x="801368" y="3057235"/>
            <a:ext cx="105892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 </a:t>
            </a:r>
            <a:r>
              <a:rPr lang="en-US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 /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Çêkirina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latformeke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anistî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erbixwe</a:t>
            </a: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دامەزراندنی سەکۆیەکی سەربەخۆی زانستی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an Independent Scientific Platform 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B41025-E3F6-C5A9-AA0C-E7F76AE604CC}"/>
              </a:ext>
            </a:extLst>
          </p:cNvPr>
          <p:cNvSpPr txBox="1"/>
          <p:nvPr/>
        </p:nvSpPr>
        <p:spPr>
          <a:xfrm>
            <a:off x="801368" y="3538576"/>
            <a:ext cx="109046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Pêşxistina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Kurdnasî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Kurdistannasî</a:t>
            </a:r>
            <a:r>
              <a:rPr lang="ku-Arab-IQ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ku-Arab-IQ" sz="14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پەرەپێدان بە کوردناسی و کوردستان-ناسی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Kurdology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Kurdistan Studies /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8F0086-68A2-5569-0B8E-2816C0D08C3C}"/>
              </a:ext>
            </a:extLst>
          </p:cNvPr>
          <p:cNvSpPr txBox="1"/>
          <p:nvPr/>
        </p:nvSpPr>
        <p:spPr>
          <a:xfrm>
            <a:off x="801368" y="3902537"/>
            <a:ext cx="10589265" cy="87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Scientific Cooperation Between Jemal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Nebez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Foundation Scientific Commission and Other Scientific Institutions </a:t>
            </a:r>
          </a:p>
          <a:p>
            <a:pPr algn="r">
              <a:lnSpc>
                <a:spcPct val="125000"/>
              </a:lnSpc>
            </a:pP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هاوکاری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لە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نیوان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کۆمیسیۆنی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دەزگەی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جەمال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نەبەز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و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دەزگە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زانستییەکانی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تر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Hevkariya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Navbera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Komîsyona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Dezgeha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Cemal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Nabaz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Saziyên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D4B326-CA53-8C1C-82ED-2D92228F0C48}"/>
              </a:ext>
            </a:extLst>
          </p:cNvPr>
          <p:cNvSpPr txBox="1"/>
          <p:nvPr/>
        </p:nvSpPr>
        <p:spPr>
          <a:xfrm>
            <a:off x="801368" y="4829403"/>
            <a:ext cx="10589265" cy="87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 Communication Between the Community and Experts </a:t>
            </a:r>
          </a:p>
          <a:p>
            <a:pPr algn="r">
              <a:lnSpc>
                <a:spcPct val="125000"/>
              </a:lnSpc>
            </a:pP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خۆشکردنی بەستێن بۆ پەیوەندی لە نێوان کۆمەڵگا و پسپۆڕان</a:t>
            </a:r>
            <a:r>
              <a:rPr lang="en-US" sz="14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Hêsankiriya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Têkiliya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Navbera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Civak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Pisporan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9E782C-E1A2-E21B-00CE-80F2719BC2B1}"/>
              </a:ext>
            </a:extLst>
          </p:cNvPr>
          <p:cNvSpPr txBox="1"/>
          <p:nvPr/>
        </p:nvSpPr>
        <p:spPr>
          <a:xfrm>
            <a:off x="801368" y="5756269"/>
            <a:ext cx="10589265" cy="87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Holding Panels and Special Conferences on Important Topics in Our Community </a:t>
            </a:r>
          </a:p>
          <a:p>
            <a:pPr algn="r">
              <a:lnSpc>
                <a:spcPct val="125000"/>
              </a:lnSpc>
            </a:pP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بەڕێوەبردنی پانێل و کۆنفرانسی تایبەت لەسەر مژارگەلی گرنگی کۆمەڵگەکەمان</a:t>
            </a:r>
            <a:endParaRPr lang="en-US" sz="1400" dirty="0">
              <a:effectLst/>
              <a:latin typeface="Unikurd Goran" panose="020B0604030504040204" pitchFamily="34" charset="-78"/>
              <a:ea typeface="Calibri" panose="020F0502020204030204" pitchFamily="34" charset="0"/>
              <a:cs typeface="Unikurd Goran" panose="020B0604030504040204" pitchFamily="34" charset="-78"/>
            </a:endParaRP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Lidarxistina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Panel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Konferansên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Taybet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 Ser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Mijarên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Girîng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Civaka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</a:t>
            </a:r>
          </a:p>
        </p:txBody>
      </p:sp>
    </p:spTree>
    <p:extLst>
      <p:ext uri="{BB962C8B-B14F-4D97-AF65-F5344CB8AC3E}">
        <p14:creationId xmlns:p14="http://schemas.microsoft.com/office/powerpoint/2010/main" val="3268559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2AA39CE-B701-C973-CC6C-DCCFD7A5BF10}"/>
              </a:ext>
            </a:extLst>
          </p:cNvPr>
          <p:cNvSpPr/>
          <p:nvPr/>
        </p:nvSpPr>
        <p:spPr>
          <a:xfrm>
            <a:off x="801368" y="5728176"/>
            <a:ext cx="10589264" cy="9311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2" descr="Jemal Nebez Foundation (@JNebzFoundation) / X">
            <a:extLst>
              <a:ext uri="{FF2B5EF4-FFF2-40B4-BE49-F238E27FC236}">
                <a16:creationId xmlns:a16="http://schemas.microsoft.com/office/drawing/2014/main" id="{8B0E2FB1-59B8-CD64-AD29-7D3349C74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52" y="0"/>
            <a:ext cx="1980096" cy="19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F7A102-A813-2C23-7D30-2DA76F6B40F2}"/>
              </a:ext>
            </a:extLst>
          </p:cNvPr>
          <p:cNvSpPr txBox="1"/>
          <p:nvPr/>
        </p:nvSpPr>
        <p:spPr>
          <a:xfrm>
            <a:off x="2685963" y="2324693"/>
            <a:ext cx="7672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Objectives / </a:t>
            </a:r>
            <a:r>
              <a:rPr lang="ku-Arab-IQ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ئامانجەکانی پڕۆژە</a:t>
            </a:r>
            <a:r>
              <a:rPr lang="en-US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Armancên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C8F1C5FE-9E9A-0584-65E7-F843CCE14D78}"/>
              </a:ext>
            </a:extLst>
          </p:cNvPr>
          <p:cNvSpPr/>
          <p:nvPr/>
        </p:nvSpPr>
        <p:spPr>
          <a:xfrm>
            <a:off x="215660" y="5845349"/>
            <a:ext cx="491706" cy="181155"/>
          </a:xfrm>
          <a:prstGeom prst="rightArrow">
            <a:avLst/>
          </a:prstGeom>
          <a:solidFill>
            <a:srgbClr val="DBE3F3"/>
          </a:solidFill>
          <a:ln>
            <a:solidFill>
              <a:srgbClr val="172B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C2748-5E40-E82A-F9FC-7653021CFDF9}"/>
              </a:ext>
            </a:extLst>
          </p:cNvPr>
          <p:cNvSpPr txBox="1"/>
          <p:nvPr/>
        </p:nvSpPr>
        <p:spPr>
          <a:xfrm>
            <a:off x="801368" y="3057235"/>
            <a:ext cx="105892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 </a:t>
            </a:r>
            <a:r>
              <a:rPr lang="en-US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 /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Çêkirina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latformeke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anistî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erbixwe</a:t>
            </a: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دامەزراندنی سەکۆیەکی سەربەخۆی زانستی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an Independent Scientific Platform 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5FCA30-2DC3-1BED-3677-26CB4C784225}"/>
              </a:ext>
            </a:extLst>
          </p:cNvPr>
          <p:cNvSpPr txBox="1"/>
          <p:nvPr/>
        </p:nvSpPr>
        <p:spPr>
          <a:xfrm>
            <a:off x="801368" y="3538576"/>
            <a:ext cx="109046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Pêşxistina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Kurdnasî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Kurdistannasî</a:t>
            </a:r>
            <a:r>
              <a:rPr lang="ku-Arab-IQ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ku-Arab-IQ" sz="14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پەرەپێدان بە کوردناسی و کوردستان-ناسی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Kurdology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Kurdistan Studies /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7F4AF6-995A-CBB8-7EF0-D4EB34871E0C}"/>
              </a:ext>
            </a:extLst>
          </p:cNvPr>
          <p:cNvSpPr txBox="1"/>
          <p:nvPr/>
        </p:nvSpPr>
        <p:spPr>
          <a:xfrm>
            <a:off x="801368" y="3902537"/>
            <a:ext cx="10589265" cy="87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Scientific Cooperation Between Jamal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Nabaz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Foundation Scientific Commission and Other Scientific Institutions </a:t>
            </a:r>
          </a:p>
          <a:p>
            <a:pPr algn="r">
              <a:lnSpc>
                <a:spcPct val="125000"/>
              </a:lnSpc>
            </a:pP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هاوکاری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لە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نیوان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کۆمیسیۆنی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دەزگەی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جەمال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نەبەز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و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دەزگە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زانستییەکانی</a:t>
            </a:r>
            <a:r>
              <a:rPr lang="fa-I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تر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Hevkariya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Navbera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Komîsyona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Dezgeha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Cemal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Nabaz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Saziyên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Zanistî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62A31D-6C5A-E578-8CAB-16F84A266698}"/>
              </a:ext>
            </a:extLst>
          </p:cNvPr>
          <p:cNvSpPr txBox="1"/>
          <p:nvPr/>
        </p:nvSpPr>
        <p:spPr>
          <a:xfrm>
            <a:off x="801368" y="4829403"/>
            <a:ext cx="10589265" cy="87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 Communication Between the Community and Experts </a:t>
            </a:r>
          </a:p>
          <a:p>
            <a:pPr algn="r">
              <a:lnSpc>
                <a:spcPct val="125000"/>
              </a:lnSpc>
            </a:pP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خۆشکردنی بەستێن بۆ پەیوەندی لە نێوان کۆمەڵگا و پسپۆڕان</a:t>
            </a:r>
            <a:r>
              <a:rPr lang="en-US" sz="14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Hêsankiriya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Têkiliya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Navbera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Civak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Pisporan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93600E-DAD9-7759-582E-3401858A66BC}"/>
              </a:ext>
            </a:extLst>
          </p:cNvPr>
          <p:cNvSpPr txBox="1"/>
          <p:nvPr/>
        </p:nvSpPr>
        <p:spPr>
          <a:xfrm>
            <a:off x="801368" y="5756269"/>
            <a:ext cx="10589265" cy="87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Holding Panels and Special Conferences on Important Topics in Our Community </a:t>
            </a:r>
          </a:p>
          <a:p>
            <a:pPr algn="r">
              <a:lnSpc>
                <a:spcPct val="125000"/>
              </a:lnSpc>
            </a:pPr>
            <a:r>
              <a:rPr lang="ku-Arab-IQ" sz="1400" dirty="0">
                <a:effectLst/>
                <a:latin typeface="Unikurd Goran" panose="020B0604030504040204" pitchFamily="34" charset="-78"/>
                <a:ea typeface="Calibri" panose="020F0502020204030204" pitchFamily="34" charset="0"/>
                <a:cs typeface="Unikurd Goran" panose="020B0604030504040204" pitchFamily="34" charset="-78"/>
              </a:rPr>
              <a:t>بەڕێوەبردنی پانێل و کۆنفرانسی تایبەت لەسەر مژارگەلی گرنگی کۆمەڵگەکەمان</a:t>
            </a:r>
            <a:endParaRPr lang="en-US" sz="1400" dirty="0">
              <a:effectLst/>
              <a:latin typeface="Unikurd Goran" panose="020B0604030504040204" pitchFamily="34" charset="-78"/>
              <a:ea typeface="Calibri" panose="020F0502020204030204" pitchFamily="34" charset="0"/>
              <a:cs typeface="Unikurd Goran" panose="020B0604030504040204" pitchFamily="34" charset="-78"/>
            </a:endParaRPr>
          </a:p>
          <a:p>
            <a:pPr>
              <a:lnSpc>
                <a:spcPct val="125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Lidarxistina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Panel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Konferansên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Taybet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 Ser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Mijarên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Girîng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Civaka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</a:t>
            </a:r>
          </a:p>
        </p:txBody>
      </p:sp>
    </p:spTree>
    <p:extLst>
      <p:ext uri="{BB962C8B-B14F-4D97-AF65-F5344CB8AC3E}">
        <p14:creationId xmlns:p14="http://schemas.microsoft.com/office/powerpoint/2010/main" val="1764298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CCD84C-C321-995C-F62C-C39B85E54B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53" r="47654"/>
          <a:stretch/>
        </p:blipFill>
        <p:spPr>
          <a:xfrm>
            <a:off x="618741" y="2893338"/>
            <a:ext cx="2483778" cy="37263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474E4C-82B4-C5CF-7A50-E864E6581F5E}"/>
              </a:ext>
            </a:extLst>
          </p:cNvPr>
          <p:cNvSpPr txBox="1"/>
          <p:nvPr/>
        </p:nvSpPr>
        <p:spPr>
          <a:xfrm>
            <a:off x="4633245" y="5445188"/>
            <a:ext cx="51258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فیعلییەتی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پرۆژەی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فیکری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جەمال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نەبەز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و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ئێستاکەی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ئێمە</a:t>
            </a:r>
            <a:endParaRPr lang="en-US" dirty="0">
              <a:latin typeface="Unikurd Goran" panose="020B0604030504040204" pitchFamily="34" charset="-78"/>
              <a:cs typeface="Unikurd Goran" panose="020B0604030504040204" pitchFamily="34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2A43E8-92FC-D38C-2FCD-E4583D408C73}"/>
              </a:ext>
            </a:extLst>
          </p:cNvPr>
          <p:cNvSpPr txBox="1"/>
          <p:nvPr/>
        </p:nvSpPr>
        <p:spPr>
          <a:xfrm>
            <a:off x="3948348" y="6005485"/>
            <a:ext cx="64956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Fî'lîyeta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iroje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îkirî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Cemal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(Jemal)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Nebez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6721BB-1ACF-FB8D-78BD-B77B91479235}"/>
              </a:ext>
            </a:extLst>
          </p:cNvPr>
          <p:cNvSpPr txBox="1"/>
          <p:nvPr/>
        </p:nvSpPr>
        <p:spPr>
          <a:xfrm>
            <a:off x="3948348" y="3597540"/>
            <a:ext cx="34614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Hisamedîn</a:t>
            </a:r>
            <a:r>
              <a:rPr lang="en-US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Hîwa</a:t>
            </a:r>
            <a:r>
              <a:rPr lang="en-US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Xakpûr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7CD514-12D7-8AE1-33AB-FA69728B37A3}"/>
              </a:ext>
            </a:extLst>
          </p:cNvPr>
          <p:cNvSpPr txBox="1"/>
          <p:nvPr/>
        </p:nvSpPr>
        <p:spPr>
          <a:xfrm>
            <a:off x="1871240" y="2148107"/>
            <a:ext cx="9111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Last Year’s Seminars / </a:t>
            </a:r>
            <a:r>
              <a:rPr lang="ku-Arab-IQ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u-Arab-IQ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سێمینارەکانی ساڵی ڕابردوو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Semînerên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Sala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Borî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Jemal Nebez Foundation (@JNebzFoundation) / X">
            <a:extLst>
              <a:ext uri="{FF2B5EF4-FFF2-40B4-BE49-F238E27FC236}">
                <a16:creationId xmlns:a16="http://schemas.microsoft.com/office/drawing/2014/main" id="{2CB6A9AF-00BA-796C-AB96-2EED5EFC7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52" y="0"/>
            <a:ext cx="1980096" cy="19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790DDB1-6CE5-1B96-FA14-8CC92C4E423C}"/>
              </a:ext>
            </a:extLst>
          </p:cNvPr>
          <p:cNvSpPr txBox="1"/>
          <p:nvPr/>
        </p:nvSpPr>
        <p:spPr>
          <a:xfrm>
            <a:off x="3948348" y="4884891"/>
            <a:ext cx="64956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Jemal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Nebez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ntellectual Project’s Feasibility and Our Present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A26F1C-1E79-4849-4BC6-B675316DA5E4}"/>
              </a:ext>
            </a:extLst>
          </p:cNvPr>
          <p:cNvSpPr txBox="1"/>
          <p:nvPr/>
        </p:nvSpPr>
        <p:spPr>
          <a:xfrm>
            <a:off x="3948348" y="4013316"/>
            <a:ext cx="43749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Ph.D. in Arabic Literature and Translator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4054F7-B9F3-AE7A-79E6-624CD107762F}"/>
              </a:ext>
            </a:extLst>
          </p:cNvPr>
          <p:cNvSpPr txBox="1"/>
          <p:nvPr/>
        </p:nvSpPr>
        <p:spPr>
          <a:xfrm>
            <a:off x="3948348" y="3026923"/>
            <a:ext cx="1766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Aug 7, 2023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D563E8-D864-D7BB-AF2D-9F13A594C9EE}"/>
              </a:ext>
            </a:extLst>
          </p:cNvPr>
          <p:cNvSpPr/>
          <p:nvPr/>
        </p:nvSpPr>
        <p:spPr>
          <a:xfrm>
            <a:off x="570680" y="2848437"/>
            <a:ext cx="11117737" cy="3798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37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emal Nebez Foundation (@JNebzFoundation) / X">
            <a:extLst>
              <a:ext uri="{FF2B5EF4-FFF2-40B4-BE49-F238E27FC236}">
                <a16:creationId xmlns:a16="http://schemas.microsoft.com/office/drawing/2014/main" id="{3D9E99B2-E4D6-4C64-32AE-28A56910C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52" y="0"/>
            <a:ext cx="1980096" cy="19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erson wearing glasses and a red shirt&#10;&#10;Description automatically generated">
            <a:extLst>
              <a:ext uri="{FF2B5EF4-FFF2-40B4-BE49-F238E27FC236}">
                <a16:creationId xmlns:a16="http://schemas.microsoft.com/office/drawing/2014/main" id="{1D259A13-8FCE-95B6-EF22-C1B0CDD969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74" r="3147"/>
          <a:stretch/>
        </p:blipFill>
        <p:spPr>
          <a:xfrm>
            <a:off x="618741" y="2896810"/>
            <a:ext cx="2495522" cy="37263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4A9D41F-12F4-7B97-067C-FCAC67B35FF3}"/>
              </a:ext>
            </a:extLst>
          </p:cNvPr>
          <p:cNvSpPr txBox="1"/>
          <p:nvPr/>
        </p:nvSpPr>
        <p:spPr>
          <a:xfrm>
            <a:off x="3990222" y="5504659"/>
            <a:ext cx="6839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شیکارییەکی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بەراوردکارانە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لەسەر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تێگەی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نەتەوە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لای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جەمال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نەبەز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و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ئێرنێست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ڕێنان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endParaRPr lang="en-US" dirty="0">
              <a:latin typeface="Unikurd Goran" panose="020B0604030504040204" pitchFamily="34" charset="-78"/>
              <a:cs typeface="Unikurd Goran" panose="020B0604030504040204" pitchFamily="34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BAEEE9-3C82-53E8-9EFC-867CC374EDE2}"/>
              </a:ext>
            </a:extLst>
          </p:cNvPr>
          <p:cNvSpPr txBox="1"/>
          <p:nvPr/>
        </p:nvSpPr>
        <p:spPr>
          <a:xfrm>
            <a:off x="3948348" y="5937149"/>
            <a:ext cx="71139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Analîzeke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Berawirdi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Têgeha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Neteweyê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li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cem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Jemal (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Cemal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Nebez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Ernêst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Rênan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CEB20D-83EE-FE62-F25F-370FE6E28BA1}"/>
              </a:ext>
            </a:extLst>
          </p:cNvPr>
          <p:cNvSpPr txBox="1"/>
          <p:nvPr/>
        </p:nvSpPr>
        <p:spPr>
          <a:xfrm>
            <a:off x="3948348" y="3026923"/>
            <a:ext cx="1766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Aug 7, 2023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32EAF5-7536-248D-CC20-D6B3829BE129}"/>
              </a:ext>
            </a:extLst>
          </p:cNvPr>
          <p:cNvSpPr txBox="1"/>
          <p:nvPr/>
        </p:nvSpPr>
        <p:spPr>
          <a:xfrm>
            <a:off x="3948348" y="3604222"/>
            <a:ext cx="34614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Sîrwan</a:t>
            </a:r>
            <a:r>
              <a:rPr lang="en-US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Rênas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011BED-FE48-E010-B22B-E69A7AA8F583}"/>
              </a:ext>
            </a:extLst>
          </p:cNvPr>
          <p:cNvSpPr txBox="1"/>
          <p:nvPr/>
        </p:nvSpPr>
        <p:spPr>
          <a:xfrm>
            <a:off x="3948348" y="4800662"/>
            <a:ext cx="71139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Comparative Analysis of Ernest Renan and Jemal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Nebez’s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Conceptions of Nation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4D6B1A-25EB-DB39-48C2-18F888876ED0}"/>
              </a:ext>
            </a:extLst>
          </p:cNvPr>
          <p:cNvSpPr txBox="1"/>
          <p:nvPr/>
        </p:nvSpPr>
        <p:spPr>
          <a:xfrm>
            <a:off x="3948348" y="4004332"/>
            <a:ext cx="7113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Ph.D. Student in Political Theory at the University of Pennsylvania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5CC987-6735-C664-F166-556C686A8173}"/>
              </a:ext>
            </a:extLst>
          </p:cNvPr>
          <p:cNvSpPr/>
          <p:nvPr/>
        </p:nvSpPr>
        <p:spPr>
          <a:xfrm>
            <a:off x="570680" y="2848437"/>
            <a:ext cx="11117737" cy="3798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D2DF6D-6A2A-5D5A-995A-FC33FF618A69}"/>
              </a:ext>
            </a:extLst>
          </p:cNvPr>
          <p:cNvSpPr txBox="1"/>
          <p:nvPr/>
        </p:nvSpPr>
        <p:spPr>
          <a:xfrm>
            <a:off x="2079878" y="2149373"/>
            <a:ext cx="9111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Last Year’s Seminars / </a:t>
            </a:r>
            <a:r>
              <a:rPr lang="ku-Arab-IQ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u-Arab-IQ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سێمینارەکانی ساڵی ڕابردوو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Semînerên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Sala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Borî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820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emal Nebez Foundation (@JNebzFoundation) / X">
            <a:extLst>
              <a:ext uri="{FF2B5EF4-FFF2-40B4-BE49-F238E27FC236}">
                <a16:creationId xmlns:a16="http://schemas.microsoft.com/office/drawing/2014/main" id="{8B0E2FB1-59B8-CD64-AD29-7D3349C74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52" y="0"/>
            <a:ext cx="1980096" cy="19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1083CC-B990-7B24-4C8F-5987C8FC5586}"/>
              </a:ext>
            </a:extLst>
          </p:cNvPr>
          <p:cNvSpPr txBox="1"/>
          <p:nvPr/>
        </p:nvSpPr>
        <p:spPr>
          <a:xfrm>
            <a:off x="4088492" y="5580572"/>
            <a:ext cx="7339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ئاستەنگییەكان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وخۆگونجاندنی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ژینگە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،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لە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ڕەوتە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ئاكادێمیەكانەوە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بۆ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ئەزموونی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كوردستان</a:t>
            </a:r>
            <a:endParaRPr lang="en-US" dirty="0">
              <a:latin typeface="Unikurd Goran" panose="020B0604030504040204" pitchFamily="34" charset="-78"/>
              <a:cs typeface="Unikurd Goran" panose="020B0604030504040204" pitchFamily="34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0B1F18-3210-0D02-3B75-A025849F7966}"/>
              </a:ext>
            </a:extLst>
          </p:cNvPr>
          <p:cNvSpPr txBox="1"/>
          <p:nvPr/>
        </p:nvSpPr>
        <p:spPr>
          <a:xfrm>
            <a:off x="3895241" y="5982334"/>
            <a:ext cx="7726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Dijwarî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weguncandinên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îngehê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ji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rosêsên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kademîk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eta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zmûna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Kurdistanê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717BDB-AAF8-8D0C-FC02-BCD501C291FC}"/>
              </a:ext>
            </a:extLst>
          </p:cNvPr>
          <p:cNvSpPr txBox="1"/>
          <p:nvPr/>
        </p:nvSpPr>
        <p:spPr>
          <a:xfrm>
            <a:off x="3895242" y="3038046"/>
            <a:ext cx="21906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23, 2023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0B3054-248A-7802-354C-8F5B096E5BDB}"/>
              </a:ext>
            </a:extLst>
          </p:cNvPr>
          <p:cNvSpPr txBox="1"/>
          <p:nvPr/>
        </p:nvSpPr>
        <p:spPr>
          <a:xfrm>
            <a:off x="3895241" y="3611635"/>
            <a:ext cx="33909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Kûriş</a:t>
            </a:r>
            <a:r>
              <a:rPr lang="en-US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Ezîzî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BCA6A7-C599-E605-D62C-51ACD9EF8672}"/>
              </a:ext>
            </a:extLst>
          </p:cNvPr>
          <p:cNvSpPr txBox="1"/>
          <p:nvPr/>
        </p:nvSpPr>
        <p:spPr>
          <a:xfrm>
            <a:off x="3895242" y="4901812"/>
            <a:ext cx="73395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Challenges and Adaptations, from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urrent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cademic Trends to Kurdistan’s Experience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CC3723-849E-C2B7-3BD4-7878489845C8}"/>
              </a:ext>
            </a:extLst>
          </p:cNvPr>
          <p:cNvSpPr txBox="1"/>
          <p:nvPr/>
        </p:nvSpPr>
        <p:spPr>
          <a:xfrm>
            <a:off x="3895242" y="3934775"/>
            <a:ext cx="72923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Post-doctoral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esearcher in Water and Environmental Sustainability at Arizona State University</a:t>
            </a:r>
          </a:p>
        </p:txBody>
      </p:sp>
      <p:pic>
        <p:nvPicPr>
          <p:cNvPr id="13" name="Picture 12" descr="A person in a striped shirt and tie&#10;&#10;Description automatically generated">
            <a:extLst>
              <a:ext uri="{FF2B5EF4-FFF2-40B4-BE49-F238E27FC236}">
                <a16:creationId xmlns:a16="http://schemas.microsoft.com/office/drawing/2014/main" id="{F2BE7FDF-30BA-450E-9685-7D02FA97FB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90" r="5616"/>
          <a:stretch/>
        </p:blipFill>
        <p:spPr>
          <a:xfrm>
            <a:off x="622853" y="2895305"/>
            <a:ext cx="2496793" cy="3724393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124D401-E9D1-698E-1836-851121931CE1}"/>
              </a:ext>
            </a:extLst>
          </p:cNvPr>
          <p:cNvSpPr/>
          <p:nvPr/>
        </p:nvSpPr>
        <p:spPr>
          <a:xfrm>
            <a:off x="570680" y="2848437"/>
            <a:ext cx="11117737" cy="3798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65B652-1246-2C48-F389-F4C3E2DF8EC8}"/>
              </a:ext>
            </a:extLst>
          </p:cNvPr>
          <p:cNvSpPr txBox="1"/>
          <p:nvPr/>
        </p:nvSpPr>
        <p:spPr>
          <a:xfrm>
            <a:off x="605408" y="2295368"/>
            <a:ext cx="9111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Last Year’s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Seminars / </a:t>
            </a:r>
            <a:r>
              <a:rPr lang="ku-Arab-IQ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u-Arab-IQ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سێمینارەکانی ساڵی ڕابردوو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Semînerên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Sala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Borî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115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emal Nebez Foundation (@JNebzFoundation) / X">
            <a:extLst>
              <a:ext uri="{FF2B5EF4-FFF2-40B4-BE49-F238E27FC236}">
                <a16:creationId xmlns:a16="http://schemas.microsoft.com/office/drawing/2014/main" id="{3F6BA1D1-1D86-78F2-F693-24B09A9A9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52" y="0"/>
            <a:ext cx="1980096" cy="19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amid Karimi">
            <a:extLst>
              <a:ext uri="{FF2B5EF4-FFF2-40B4-BE49-F238E27FC236}">
                <a16:creationId xmlns:a16="http://schemas.microsoft.com/office/drawing/2014/main" id="{274D549F-5251-FAC1-1454-1BC4B1FC8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00" y="2875721"/>
            <a:ext cx="2495521" cy="374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7D1B96-85E1-2458-83D1-C7A30CCAEDAF}"/>
              </a:ext>
            </a:extLst>
          </p:cNvPr>
          <p:cNvSpPr txBox="1"/>
          <p:nvPr/>
        </p:nvSpPr>
        <p:spPr>
          <a:xfrm>
            <a:off x="4049292" y="5709048"/>
            <a:ext cx="5668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سەردەمی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زانیاری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و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تۆرە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کۆمەڵایەتییەکان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: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دەرفەتەکان</a:t>
            </a:r>
            <a:r>
              <a:rPr lang="fa-IR" b="0" i="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و </a:t>
            </a:r>
            <a:r>
              <a:rPr lang="fa-IR" b="0" i="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ئەنجامەكان</a:t>
            </a:r>
            <a:endParaRPr lang="en-US" dirty="0">
              <a:latin typeface="Unikurd Goran" panose="020B0604030504040204" pitchFamily="34" charset="-78"/>
              <a:cs typeface="Unikurd Goran" panose="020B0604030504040204" pitchFamily="34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AE0DC0-99AA-001B-F4FE-D1521217A628}"/>
              </a:ext>
            </a:extLst>
          </p:cNvPr>
          <p:cNvSpPr txBox="1"/>
          <p:nvPr/>
        </p:nvSpPr>
        <p:spPr>
          <a:xfrm>
            <a:off x="3895242" y="6252428"/>
            <a:ext cx="66025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Serdema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Zanyarî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Medyaya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Civakî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Derfet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Encam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BAA254-6D89-B289-BB39-41312BF67657}"/>
              </a:ext>
            </a:extLst>
          </p:cNvPr>
          <p:cNvSpPr txBox="1"/>
          <p:nvPr/>
        </p:nvSpPr>
        <p:spPr>
          <a:xfrm>
            <a:off x="3895242" y="3053237"/>
            <a:ext cx="2293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Jan 6, 2024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DDC5E4-891C-453B-706C-FFA5EFEDD147}"/>
              </a:ext>
            </a:extLst>
          </p:cNvPr>
          <p:cNvSpPr txBox="1"/>
          <p:nvPr/>
        </p:nvSpPr>
        <p:spPr>
          <a:xfrm>
            <a:off x="3895242" y="3629977"/>
            <a:ext cx="34614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Hemîd</a:t>
            </a:r>
            <a:r>
              <a:rPr lang="en-US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Kerîmî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ACE7D4-A6E1-0A6A-E421-A46D65DEABD7}"/>
              </a:ext>
            </a:extLst>
          </p:cNvPr>
          <p:cNvSpPr txBox="1"/>
          <p:nvPr/>
        </p:nvSpPr>
        <p:spPr>
          <a:xfrm>
            <a:off x="3895242" y="4888669"/>
            <a:ext cx="66025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Information Age and Social Media: Opportunities and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Consequencesce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941EDE-A317-9E45-BFF7-4A8B2450410F}"/>
              </a:ext>
            </a:extLst>
          </p:cNvPr>
          <p:cNvSpPr txBox="1"/>
          <p:nvPr/>
        </p:nvSpPr>
        <p:spPr>
          <a:xfrm>
            <a:off x="3895242" y="4035494"/>
            <a:ext cx="77931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 in Computer Science at Utah State University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DC6E7C-0A3D-1699-8955-3E01CAAD559B}"/>
              </a:ext>
            </a:extLst>
          </p:cNvPr>
          <p:cNvSpPr/>
          <p:nvPr/>
        </p:nvSpPr>
        <p:spPr>
          <a:xfrm>
            <a:off x="570680" y="2848437"/>
            <a:ext cx="11117737" cy="3798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EA3316-86C3-2AEC-E652-10988286E0B1}"/>
              </a:ext>
            </a:extLst>
          </p:cNvPr>
          <p:cNvSpPr txBox="1"/>
          <p:nvPr/>
        </p:nvSpPr>
        <p:spPr>
          <a:xfrm>
            <a:off x="1852640" y="2107977"/>
            <a:ext cx="9111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Last Year’s Seminars / </a:t>
            </a:r>
            <a:r>
              <a:rPr lang="ku-Arab-IQ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u-Arab-IQ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سێمینارەکانی ساڵی ڕابردوو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Semînerên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Sala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Borî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834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emal Nebez Foundation (@JNebzFoundation) / X">
            <a:extLst>
              <a:ext uri="{FF2B5EF4-FFF2-40B4-BE49-F238E27FC236}">
                <a16:creationId xmlns:a16="http://schemas.microsoft.com/office/drawing/2014/main" id="{8B0E2FB1-59B8-CD64-AD29-7D3349C74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52" y="0"/>
            <a:ext cx="1980096" cy="19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2110BF-D146-8DC5-A913-8F7D1C4DEFCD}"/>
              </a:ext>
            </a:extLst>
          </p:cNvPr>
          <p:cNvSpPr txBox="1"/>
          <p:nvPr/>
        </p:nvSpPr>
        <p:spPr>
          <a:xfrm>
            <a:off x="2157389" y="2178653"/>
            <a:ext cx="8157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Upcoming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Seminars / </a:t>
            </a:r>
            <a:r>
              <a:rPr lang="ku-Arab-IQ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u-Arab-IQ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سێمینارەکانی داهاتوو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Semînerên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Pêşerojê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F43A8E-D93A-3E68-9453-B9DA18377F76}"/>
              </a:ext>
            </a:extLst>
          </p:cNvPr>
          <p:cNvSpPr txBox="1"/>
          <p:nvPr/>
        </p:nvSpPr>
        <p:spPr>
          <a:xfrm>
            <a:off x="3245011" y="5322823"/>
            <a:ext cx="27494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160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میراتی</a:t>
            </a:r>
            <a:r>
              <a:rPr lang="fa-IR" sz="160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sz="160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کولتووری</a:t>
            </a:r>
            <a:r>
              <a:rPr lang="fa-IR" sz="160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fa-IR" sz="160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کورد</a:t>
            </a:r>
            <a:r>
              <a:rPr lang="fa-IR" sz="1600" dirty="0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 و </a:t>
            </a:r>
            <a:r>
              <a:rPr lang="fa-IR" sz="1600" dirty="0" err="1">
                <a:effectLst/>
                <a:latin typeface="Unikurd Goran" panose="020B0604030504040204" pitchFamily="34" charset="-78"/>
                <a:cs typeface="Unikurd Goran" panose="020B0604030504040204" pitchFamily="34" charset="-78"/>
              </a:rPr>
              <a:t>تاڵانکردن</a:t>
            </a:r>
            <a:endParaRPr lang="fa-IR" sz="1600" dirty="0">
              <a:effectLst/>
              <a:latin typeface="Unikurd Goran" panose="020B0604030504040204" pitchFamily="34" charset="-78"/>
              <a:cs typeface="Unikurd Goran" panose="020B0604030504040204" pitchFamily="34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B68434-AB01-8BEA-1A2D-BA464000E967}"/>
              </a:ext>
            </a:extLst>
          </p:cNvPr>
          <p:cNvSpPr txBox="1"/>
          <p:nvPr/>
        </p:nvSpPr>
        <p:spPr>
          <a:xfrm>
            <a:off x="2849690" y="5731994"/>
            <a:ext cx="31328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Mîrata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Çandî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Kurdan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û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Talan Kirin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2A3684-4AA0-AC0E-2A43-01B87BABC777}"/>
              </a:ext>
            </a:extLst>
          </p:cNvPr>
          <p:cNvSpPr txBox="1"/>
          <p:nvPr/>
        </p:nvSpPr>
        <p:spPr>
          <a:xfrm>
            <a:off x="2849690" y="3180000"/>
            <a:ext cx="34614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Hacî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Akman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5F7C1F-4AC8-D756-3F9D-A7154E274397}"/>
              </a:ext>
            </a:extLst>
          </p:cNvPr>
          <p:cNvSpPr txBox="1"/>
          <p:nvPr/>
        </p:nvSpPr>
        <p:spPr>
          <a:xfrm>
            <a:off x="2849690" y="4609653"/>
            <a:ext cx="31328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Kurdish Cultural Heritage and Looting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6B70EE-A12C-D211-929F-3F1B6CC60DCF}"/>
              </a:ext>
            </a:extLst>
          </p:cNvPr>
          <p:cNvSpPr txBox="1"/>
          <p:nvPr/>
        </p:nvSpPr>
        <p:spPr>
          <a:xfrm>
            <a:off x="2849690" y="3587578"/>
            <a:ext cx="32463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Professor in Archaeology, History, Cultural Studies and Religion at the University of Bergen </a:t>
            </a:r>
          </a:p>
        </p:txBody>
      </p:sp>
      <p:pic>
        <p:nvPicPr>
          <p:cNvPr id="11" name="Picture 10" descr="A person wearing glasses and a scarf&#10;&#10;Description automatically generated">
            <a:extLst>
              <a:ext uri="{FF2B5EF4-FFF2-40B4-BE49-F238E27FC236}">
                <a16:creationId xmlns:a16="http://schemas.microsoft.com/office/drawing/2014/main" id="{14D81F34-0952-35AD-9826-BAD494D85A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72" r="48122"/>
          <a:stretch/>
        </p:blipFill>
        <p:spPr>
          <a:xfrm>
            <a:off x="605408" y="3056390"/>
            <a:ext cx="2130802" cy="3177445"/>
          </a:xfrm>
          <a:prstGeom prst="rect">
            <a:avLst/>
          </a:prstGeom>
        </p:spPr>
      </p:pic>
      <p:pic>
        <p:nvPicPr>
          <p:cNvPr id="1028" name="Picture 4" descr="كوردو دوانەی مێژو و سیاسەت: قسەیەک لە یادی ١٠ی خاکەلێوەدا">
            <a:extLst>
              <a:ext uri="{FF2B5EF4-FFF2-40B4-BE49-F238E27FC236}">
                <a16:creationId xmlns:a16="http://schemas.microsoft.com/office/drawing/2014/main" id="{02C22CB1-2F93-DB1E-D027-71BC1ED530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8" t="3774" r="22033"/>
          <a:stretch/>
        </p:blipFill>
        <p:spPr bwMode="auto">
          <a:xfrm flipH="1">
            <a:off x="6178296" y="3056324"/>
            <a:ext cx="2130802" cy="317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C7C87D-DBB1-C789-2560-1839D6351E9B}"/>
              </a:ext>
            </a:extLst>
          </p:cNvPr>
          <p:cNvSpPr txBox="1"/>
          <p:nvPr/>
        </p:nvSpPr>
        <p:spPr>
          <a:xfrm>
            <a:off x="8338955" y="3228945"/>
            <a:ext cx="34614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Bûrhan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Yasîn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90D22E-2A65-46C9-F5A7-4B8A78614A85}"/>
              </a:ext>
            </a:extLst>
          </p:cNvPr>
          <p:cNvSpPr txBox="1"/>
          <p:nvPr/>
        </p:nvSpPr>
        <p:spPr>
          <a:xfrm>
            <a:off x="8340282" y="3587578"/>
            <a:ext cx="30638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Professor (Emeritus) in Department of Middle Eastern Studies at Lun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University</a:t>
            </a:r>
            <a:endParaRPr lang="en-US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A11078-16A5-7312-6BFA-D6A30F4EEA79}"/>
              </a:ext>
            </a:extLst>
          </p:cNvPr>
          <p:cNvSpPr txBox="1"/>
          <p:nvPr/>
        </p:nvSpPr>
        <p:spPr>
          <a:xfrm>
            <a:off x="8338955" y="4528430"/>
            <a:ext cx="30638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Vision or Reality? The Kurds in the Policy of the Great Powers, 1941–1947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912D67-9DC2-04B4-DDD8-B765C73CC808}"/>
              </a:ext>
            </a:extLst>
          </p:cNvPr>
          <p:cNvSpPr txBox="1"/>
          <p:nvPr/>
        </p:nvSpPr>
        <p:spPr>
          <a:xfrm>
            <a:off x="8997696" y="5199713"/>
            <a:ext cx="25888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ku-Arab-IQ" sz="16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خەیاڵ </a:t>
            </a:r>
            <a:r>
              <a:rPr lang="en-US" sz="1600" dirty="0" err="1">
                <a:latin typeface="Unikurd Goran" panose="020B0604030504040204" pitchFamily="34" charset="-78"/>
                <a:cs typeface="Unikurd Goran" panose="020B0604030504040204" pitchFamily="34" charset="-78"/>
              </a:rPr>
              <a:t>یان</a:t>
            </a:r>
            <a:r>
              <a:rPr lang="en-US" sz="16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en-US" sz="1600" dirty="0" err="1">
                <a:latin typeface="Unikurd Goran" panose="020B0604030504040204" pitchFamily="34" charset="-78"/>
                <a:cs typeface="Unikurd Goran" panose="020B0604030504040204" pitchFamily="34" charset="-78"/>
              </a:rPr>
              <a:t>واقیع</a:t>
            </a:r>
            <a:r>
              <a:rPr lang="en-US" sz="16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؟ </a:t>
            </a:r>
            <a:r>
              <a:rPr lang="en-US" sz="1600" dirty="0" err="1">
                <a:latin typeface="Unikurd Goran" panose="020B0604030504040204" pitchFamily="34" charset="-78"/>
                <a:cs typeface="Unikurd Goran" panose="020B0604030504040204" pitchFamily="34" charset="-78"/>
              </a:rPr>
              <a:t>کورد</a:t>
            </a:r>
            <a:r>
              <a:rPr lang="en-US" sz="16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en-US" sz="1600" dirty="0" err="1">
                <a:latin typeface="Unikurd Goran" panose="020B0604030504040204" pitchFamily="34" charset="-78"/>
                <a:cs typeface="Unikurd Goran" panose="020B0604030504040204" pitchFamily="34" charset="-78"/>
              </a:rPr>
              <a:t>لە</a:t>
            </a:r>
            <a:r>
              <a:rPr lang="en-US" sz="16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en-US" sz="1600" dirty="0" err="1">
                <a:latin typeface="Unikurd Goran" panose="020B0604030504040204" pitchFamily="34" charset="-78"/>
                <a:cs typeface="Unikurd Goran" panose="020B0604030504040204" pitchFamily="34" charset="-78"/>
              </a:rPr>
              <a:t>سیاسەتی</a:t>
            </a:r>
            <a:r>
              <a:rPr lang="en-US" sz="16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 </a:t>
            </a:r>
            <a:r>
              <a:rPr lang="en-US" sz="1600" dirty="0" err="1">
                <a:latin typeface="Unikurd Goran" panose="020B0604030504040204" pitchFamily="34" charset="-78"/>
                <a:cs typeface="Unikurd Goran" panose="020B0604030504040204" pitchFamily="34" charset="-78"/>
              </a:rPr>
              <a:t>زلهێزەکان</a:t>
            </a:r>
            <a:r>
              <a:rPr lang="en-US" sz="1600" dirty="0">
                <a:latin typeface="Unikurd Goran" panose="020B0604030504040204" pitchFamily="34" charset="-78"/>
                <a:cs typeface="Unikurd Goran" panose="020B0604030504040204" pitchFamily="34" charset="-78"/>
              </a:rPr>
              <a:t>، ١٩٤١-١٩٤٧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86324F-B5ED-68CD-9D31-0389A80133D4}"/>
              </a:ext>
            </a:extLst>
          </p:cNvPr>
          <p:cNvSpPr txBox="1"/>
          <p:nvPr/>
        </p:nvSpPr>
        <p:spPr>
          <a:xfrm>
            <a:off x="8338956" y="5712119"/>
            <a:ext cx="33122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defTabSz="914400" rtl="1" eaLnBrk="1" latinLnBrk="0" hangingPunct="1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Xeyal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Rastî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Kurd di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Siyaseta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Hêzên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Mezin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de, 1941-1947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15FAA1-39D3-A717-4DB5-783EEBB062D1}"/>
              </a:ext>
            </a:extLst>
          </p:cNvPr>
          <p:cNvSpPr/>
          <p:nvPr/>
        </p:nvSpPr>
        <p:spPr>
          <a:xfrm>
            <a:off x="539496" y="2926079"/>
            <a:ext cx="5525320" cy="33671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761803-4F33-8B9C-E210-DA107AF90784}"/>
              </a:ext>
            </a:extLst>
          </p:cNvPr>
          <p:cNvSpPr/>
          <p:nvPr/>
        </p:nvSpPr>
        <p:spPr>
          <a:xfrm>
            <a:off x="6125857" y="2926078"/>
            <a:ext cx="5525320" cy="33671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42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screenshot of a phone&#10;&#10;Description automatically generated">
            <a:extLst>
              <a:ext uri="{FF2B5EF4-FFF2-40B4-BE49-F238E27FC236}">
                <a16:creationId xmlns:a16="http://schemas.microsoft.com/office/drawing/2014/main" id="{0BCD7B37-F73F-E768-71F6-86C3039B2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408" y="2960507"/>
            <a:ext cx="7239000" cy="2476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DA7856F-4732-03BF-0D3E-E02CCD8DD8B6}"/>
              </a:ext>
            </a:extLst>
          </p:cNvPr>
          <p:cNvSpPr/>
          <p:nvPr/>
        </p:nvSpPr>
        <p:spPr>
          <a:xfrm>
            <a:off x="605408" y="5637488"/>
            <a:ext cx="7238999" cy="7799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Jemal Nebez Foundation (@JNebzFoundation) / X">
            <a:extLst>
              <a:ext uri="{FF2B5EF4-FFF2-40B4-BE49-F238E27FC236}">
                <a16:creationId xmlns:a16="http://schemas.microsoft.com/office/drawing/2014/main" id="{8B0E2FB1-59B8-CD64-AD29-7D3349C74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52" y="0"/>
            <a:ext cx="1980096" cy="19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2110BF-D146-8DC5-A913-8F7D1C4DEFCD}"/>
              </a:ext>
            </a:extLst>
          </p:cNvPr>
          <p:cNvSpPr txBox="1"/>
          <p:nvPr/>
        </p:nvSpPr>
        <p:spPr>
          <a:xfrm>
            <a:off x="3670490" y="2108451"/>
            <a:ext cx="5109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Ending Point / </a:t>
            </a:r>
            <a:r>
              <a:rPr lang="ku-Arab-IQ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u-Arab-IQ" sz="2400" b="1" dirty="0">
                <a:latin typeface="Unikurd Goran" panose="020B0604030504040204" pitchFamily="34" charset="-78"/>
                <a:cs typeface="Unikurd Goran" panose="020B0604030504040204" pitchFamily="34" charset="-78"/>
              </a:rPr>
              <a:t>خاڵی کۆتایی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Xala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dawî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4604C6-B154-EFDB-24B5-A3BB85109E45}"/>
              </a:ext>
            </a:extLst>
          </p:cNvPr>
          <p:cNvSpPr txBox="1"/>
          <p:nvPr/>
        </p:nvSpPr>
        <p:spPr>
          <a:xfrm>
            <a:off x="1936106" y="5827398"/>
            <a:ext cx="59083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www.youtube.com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/@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JemalNebezStiftung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-Berlin</a:t>
            </a:r>
          </a:p>
        </p:txBody>
      </p:sp>
      <p:pic>
        <p:nvPicPr>
          <p:cNvPr id="16" name="Picture 15" descr="A red and black logo&#10;&#10;Description automatically generated">
            <a:extLst>
              <a:ext uri="{FF2B5EF4-FFF2-40B4-BE49-F238E27FC236}">
                <a16:creationId xmlns:a16="http://schemas.microsoft.com/office/drawing/2014/main" id="{078A8426-CFF5-AB3C-EF18-E4D6CA64CB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37638" y="5799608"/>
            <a:ext cx="1084169" cy="45569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C433ACC-CAC3-B7D3-E1DB-3E9A4B984667}"/>
              </a:ext>
            </a:extLst>
          </p:cNvPr>
          <p:cNvSpPr txBox="1"/>
          <p:nvPr/>
        </p:nvSpPr>
        <p:spPr>
          <a:xfrm>
            <a:off x="8779581" y="2960507"/>
            <a:ext cx="25128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EEB1F5-4240-DF02-9B65-366181DF839C}"/>
              </a:ext>
            </a:extLst>
          </p:cNvPr>
          <p:cNvSpPr txBox="1"/>
          <p:nvPr/>
        </p:nvSpPr>
        <p:spPr>
          <a:xfrm>
            <a:off x="8735879" y="5765843"/>
            <a:ext cx="26002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GELEK SIPAS!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ECC6C9-6610-58F9-E268-FCC38CB40C42}"/>
              </a:ext>
            </a:extLst>
          </p:cNvPr>
          <p:cNvSpPr txBox="1"/>
          <p:nvPr/>
        </p:nvSpPr>
        <p:spPr>
          <a:xfrm>
            <a:off x="9207797" y="4363175"/>
            <a:ext cx="16563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ku-Arab-IQ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زۆر سپاس</a:t>
            </a:r>
            <a:endParaRPr lang="en-US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985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 algn="l">
          <a:defRPr b="0" i="0" dirty="0" err="1">
            <a:effectLst/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1100</Words>
  <Application>Microsoft Office PowerPoint</Application>
  <PresentationFormat>Breitbild</PresentationFormat>
  <Paragraphs>122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Unikurd Goran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Yaser Rahmani</dc:creator>
  <cp:lastModifiedBy>Empfang Jemal-Nebez-Stiftung</cp:lastModifiedBy>
  <cp:revision>23</cp:revision>
  <dcterms:created xsi:type="dcterms:W3CDTF">2024-01-27T01:59:21Z</dcterms:created>
  <dcterms:modified xsi:type="dcterms:W3CDTF">2024-02-22T23:37:10Z</dcterms:modified>
</cp:coreProperties>
</file>